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comments/comment1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2" r:id="rId3"/>
  </p:sldMasterIdLst>
  <p:notesMasterIdLst>
    <p:notesMasterId r:id="rId25"/>
  </p:notesMasterIdLst>
  <p:handoutMasterIdLst>
    <p:handoutMasterId r:id="rId26"/>
  </p:handoutMasterIdLst>
  <p:sldIdLst>
    <p:sldId id="256" r:id="rId4"/>
    <p:sldId id="262" r:id="rId5"/>
    <p:sldId id="263" r:id="rId6"/>
    <p:sldId id="264" r:id="rId7"/>
    <p:sldId id="265" r:id="rId8"/>
    <p:sldId id="266" r:id="rId9"/>
    <p:sldId id="267" r:id="rId10"/>
    <p:sldId id="273" r:id="rId11"/>
    <p:sldId id="257" r:id="rId12"/>
    <p:sldId id="276" r:id="rId13"/>
    <p:sldId id="277" r:id="rId14"/>
    <p:sldId id="278" r:id="rId15"/>
    <p:sldId id="279" r:id="rId16"/>
    <p:sldId id="280" r:id="rId17"/>
    <p:sldId id="286" r:id="rId18"/>
    <p:sldId id="281" r:id="rId19"/>
    <p:sldId id="284" r:id="rId20"/>
    <p:sldId id="282" r:id="rId21"/>
    <p:sldId id="287" r:id="rId22"/>
    <p:sldId id="283" r:id="rId23"/>
    <p:sldId id="274" r:id="rId24"/>
  </p:sldIdLst>
  <p:sldSz cx="9144000" cy="6858000" type="screen4x3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Renold" initials="D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FF0000"/>
    <a:srgbClr val="8000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10-10T20:39:43.106" idx="1">
    <p:pos x="10" y="10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7D5F340-7B97-40EF-B159-2A8D5CCF8D72}" type="datetimeFigureOut">
              <a:rPr lang="en-US"/>
              <a:pPr>
                <a:defRPr/>
              </a:pPr>
              <a:t>10/26/2012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127DCD3-65F7-4C72-BE7D-2E10E9870E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E2678B6-6A04-4405-86C6-80B6E3CA5292}" type="datetimeFigureOut">
              <a:rPr lang="en-US"/>
              <a:pPr>
                <a:defRPr/>
              </a:pPr>
              <a:t>10/26/2012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41CBC77-1F8E-4FCE-8BA2-983381EC08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D7891-B129-4F10-B8BD-E9BE40A63C2C}" type="datetimeFigureOut">
              <a:rPr lang="en-US"/>
              <a:pPr>
                <a:defRPr/>
              </a:pPr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FFBFE-AE29-4246-8AFC-4193669E2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C0D1A-C012-4FE6-9505-8F24A311095B}" type="datetimeFigureOut">
              <a:rPr lang="en-US"/>
              <a:pPr>
                <a:defRPr/>
              </a:pPr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EBDE2-B251-4722-BD3C-95328DB5B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C8FF0-5920-4A91-8FB0-AC621BAD3C0C}" type="datetimeFigureOut">
              <a:rPr lang="en-US"/>
              <a:pPr>
                <a:defRPr/>
              </a:pPr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399DC-475B-4A4E-BF03-25B1B1DB2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E5041-7D9D-48B9-B214-0D95A9DAC160}" type="datetimeFigureOut">
              <a:rPr lang="en-US"/>
              <a:pPr>
                <a:defRPr/>
              </a:pPr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90F66-68C2-43F7-964D-6190E349D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009BA-11B2-46DF-8FD9-E4C01D7E6D55}" type="datetimeFigureOut">
              <a:rPr lang="en-US"/>
              <a:pPr>
                <a:defRPr/>
              </a:pPr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393B3-12C9-4DD4-A26D-C7D7D13918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E987C-F2B7-4BDF-B3B6-2A36480519DE}" type="datetimeFigureOut">
              <a:rPr lang="en-US"/>
              <a:pPr>
                <a:defRPr/>
              </a:pPr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A2C13-0521-4BF2-99C9-9E35A0B6C5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00165-0D03-41A8-A5DA-2DDA6F81F381}" type="datetimeFigureOut">
              <a:rPr lang="en-US"/>
              <a:pPr>
                <a:defRPr/>
              </a:pPr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D954E-0FD2-42CF-A10B-31B87A273C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2AD87-5429-41D1-82FC-B39971C57EDD}" type="datetimeFigureOut">
              <a:rPr lang="en-US"/>
              <a:pPr>
                <a:defRPr/>
              </a:pPr>
              <a:t>10/26/2012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CFEC9-BA23-4C3B-A4C4-5B0F907A7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4328F-785C-41DB-9B00-FA38FBBC9386}" type="datetimeFigureOut">
              <a:rPr lang="en-US"/>
              <a:pPr>
                <a:defRPr/>
              </a:pPr>
              <a:t>10/26/2012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69D6B-D053-49BF-A387-B01B0E121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BDD7A-1713-45E9-AD8A-44EA4EB67F6C}" type="datetimeFigureOut">
              <a:rPr lang="en-US"/>
              <a:pPr>
                <a:defRPr/>
              </a:pPr>
              <a:t>10/26/2012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E7303-A922-42C4-8064-A7D170D821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F86BD-32C9-4712-8BFF-5FDD0F6B1311}" type="datetimeFigureOut">
              <a:rPr lang="en-US"/>
              <a:pPr>
                <a:defRPr/>
              </a:pPr>
              <a:t>10/26/2012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1B401-BB38-41F0-BF69-AB76AA8DD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0BE86-EE73-4618-84B3-D2B3AADD9964}" type="datetimeFigureOut">
              <a:rPr lang="en-US"/>
              <a:pPr>
                <a:defRPr/>
              </a:pPr>
              <a:t>10/26/2012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F1217-3353-4139-8B40-0F6A48E8A7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D429A-75B9-4253-9797-38FA711C651B}" type="datetimeFigureOut">
              <a:rPr lang="en-US"/>
              <a:pPr>
                <a:defRPr/>
              </a:pPr>
              <a:t>10/26/2012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F2E5C-85C3-47CE-B364-1334F4B97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80E923-6B8A-4378-A008-0B32BCA4A806}" type="datetimeFigureOut">
              <a:rPr lang="en-US"/>
              <a:pPr>
                <a:defRPr/>
              </a:pPr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0AE703-27F4-4109-AD82-EB982A5659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2" r:id="rId2"/>
    <p:sldLayoutId id="2147483671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65" r:id="rId9"/>
    <p:sldLayoutId id="2147483664" r:id="rId10"/>
    <p:sldLayoutId id="214748366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 smtClean="0"/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2C0F4D-97EC-4264-A6F3-EA77A1C1B45D}" type="datetimeFigureOut">
              <a:rPr lang="en-US"/>
              <a:pPr>
                <a:defRPr/>
              </a:pPr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D1C079-D10A-4A3B-93F2-626FBECE46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 smtClean="0"/>
          </a:p>
        </p:txBody>
      </p:sp>
      <p:sp>
        <p:nvSpPr>
          <p:cNvPr id="153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72863D-4216-42D9-8723-C59CCA5E15FE}" type="datetimeFigureOut">
              <a:rPr lang="en-US"/>
              <a:pPr>
                <a:defRPr/>
              </a:pPr>
              <a:t>10/26/2012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71D8D9-E2CB-4088-A57A-A095ADE2F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openxmlformats.org/officeDocument/2006/relationships/comments" Target="../comments/commen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hyperlink" Target="https://twitter.com/" TargetMode="External"/><Relationship Id="rId7" Type="http://schemas.openxmlformats.org/officeDocument/2006/relationships/hyperlink" Target="http://www.thefword.org.uk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thefbomb.org/" TargetMode="External"/><Relationship Id="rId5" Type="http://schemas.openxmlformats.org/officeDocument/2006/relationships/hyperlink" Target="https://twitter.com/juliezeilinger" TargetMode="External"/><Relationship Id="rId10" Type="http://schemas.openxmlformats.org/officeDocument/2006/relationships/image" Target="../media/image19.jpeg"/><Relationship Id="rId4" Type="http://schemas.openxmlformats.org/officeDocument/2006/relationships/hyperlink" Target="http://www.guerrillagirls.com/" TargetMode="External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/>
          </a:p>
        </p:txBody>
      </p:sp>
      <p:pic>
        <p:nvPicPr>
          <p:cNvPr id="19459" name="Picture 3" descr="BARBIE_RENAISSANCE_by_gartier.jpg"/>
          <p:cNvPicPr>
            <a:picLocks noChangeAspect="1"/>
          </p:cNvPicPr>
          <p:nvPr/>
        </p:nvPicPr>
        <p:blipFill>
          <a:blip r:embed="rId2">
            <a:lum contrast="4000"/>
          </a:blip>
          <a:srcRect/>
          <a:stretch>
            <a:fillRect/>
          </a:stretch>
        </p:blipFill>
        <p:spPr bwMode="auto">
          <a:xfrm>
            <a:off x="-566738" y="-409575"/>
            <a:ext cx="10244138" cy="7523163"/>
          </a:xfrm>
          <a:prstGeom prst="rect">
            <a:avLst/>
          </a:prstGeom>
          <a:solidFill>
            <a:schemeClr val="accent1">
              <a:alpha val="27843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0" y="5789613"/>
            <a:ext cx="9144000" cy="106838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3600" b="1">
                <a:solidFill>
                  <a:srgbClr val="FF0000"/>
                </a:solidFill>
                <a:latin typeface="Abadi MT Condensed Extra Bold"/>
                <a:ea typeface="Abadi MT Condensed Extra Bold"/>
                <a:cs typeface="Abadi MT Condensed Extra Bold"/>
              </a:rPr>
              <a:t>GIRL POWER &amp; FEMINISM IN SCHOOLS</a:t>
            </a:r>
            <a:r>
              <a:rPr lang="en-US" sz="3600">
                <a:solidFill>
                  <a:srgbClr val="FF0000"/>
                </a:solidFill>
                <a:latin typeface="Abadi MT Condensed Extra Bold"/>
                <a:ea typeface="Abadi MT Condensed Extra Bold"/>
                <a:cs typeface="Abadi MT Condensed Extra Bold"/>
              </a:rPr>
              <a:t> </a:t>
            </a:r>
          </a:p>
          <a:p>
            <a:pPr algn="r"/>
            <a:r>
              <a:rPr lang="en-US" sz="2800" b="1">
                <a:solidFill>
                  <a:srgbClr val="FF0000"/>
                </a:solidFill>
                <a:latin typeface="Abadi MT Condensed Extra Bold"/>
                <a:ea typeface="Abadi MT Condensed Extra Bold"/>
                <a:cs typeface="Abadi MT Condensed Extra Bold"/>
              </a:rPr>
              <a:t>(Professor Emma Renold, Cardiff University)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3"/>
          <p:cNvSpPr txBox="1">
            <a:spLocks noChangeArrowheads="1"/>
          </p:cNvSpPr>
          <p:nvPr/>
        </p:nvSpPr>
        <p:spPr bwMode="auto">
          <a:xfrm>
            <a:off x="4935538" y="5973763"/>
            <a:ext cx="3900487" cy="6794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http://www.bbc.co.uk/archive/70sfeminism/</a:t>
            </a:r>
          </a:p>
        </p:txBody>
      </p:sp>
      <p:sp>
        <p:nvSpPr>
          <p:cNvPr id="28674" name="TextBox 4"/>
          <p:cNvSpPr txBox="1">
            <a:spLocks noChangeArrowheads="1"/>
          </p:cNvSpPr>
          <p:nvPr/>
        </p:nvSpPr>
        <p:spPr bwMode="auto">
          <a:xfrm>
            <a:off x="393700" y="301625"/>
            <a:ext cx="3611563" cy="6794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http://www.womenshistorymonth.gov/</a:t>
            </a:r>
          </a:p>
        </p:txBody>
      </p:sp>
      <p:sp>
        <p:nvSpPr>
          <p:cNvPr id="28675" name="TextBox 5"/>
          <p:cNvSpPr txBox="1">
            <a:spLocks noChangeArrowheads="1"/>
          </p:cNvSpPr>
          <p:nvPr/>
        </p:nvSpPr>
        <p:spPr bwMode="auto">
          <a:xfrm>
            <a:off x="4529138" y="301625"/>
            <a:ext cx="3870325" cy="6794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http://www.womenshistorynetwork.org/</a:t>
            </a:r>
          </a:p>
        </p:txBody>
      </p:sp>
      <p:sp>
        <p:nvSpPr>
          <p:cNvPr id="28676" name="TextBox 6"/>
          <p:cNvSpPr txBox="1">
            <a:spLocks noChangeArrowheads="1"/>
          </p:cNvSpPr>
          <p:nvPr/>
        </p:nvSpPr>
        <p:spPr bwMode="auto">
          <a:xfrm>
            <a:off x="247650" y="5973763"/>
            <a:ext cx="4281488" cy="6794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http://www.bbc.co.uk/wales/history/sites/themes/women.shtml</a:t>
            </a:r>
          </a:p>
        </p:txBody>
      </p:sp>
      <p:pic>
        <p:nvPicPr>
          <p:cNvPr id="28677" name="Picture 5" descr="history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700" y="1173163"/>
            <a:ext cx="3617913" cy="225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history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0588" y="1173163"/>
            <a:ext cx="3698875" cy="436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9" descr="lesbians-marchin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700" y="3673475"/>
            <a:ext cx="3611563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0" descr="1348391210-slut-walk-london-2012'-march-in-london_14711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427538"/>
            <a:ext cx="315595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12" descr="Slut-walk-skirt%255B2%255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1438" y="4497388"/>
            <a:ext cx="38100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6" descr="slut-wal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660000">
            <a:off x="323850" y="476250"/>
            <a:ext cx="3779838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8" descr="slutwalk-2"/>
          <p:cNvPicPr>
            <a:picLocks noChangeAspect="1" noChangeArrowheads="1"/>
          </p:cNvPicPr>
          <p:nvPr/>
        </p:nvPicPr>
        <p:blipFill>
          <a:blip r:embed="rId5"/>
          <a:srcRect r="327"/>
          <a:stretch>
            <a:fillRect/>
          </a:stretch>
        </p:blipFill>
        <p:spPr bwMode="auto">
          <a:xfrm rot="1200000">
            <a:off x="5040313" y="614363"/>
            <a:ext cx="3921125" cy="260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4" descr="photo567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24150" y="2470150"/>
            <a:ext cx="35242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0" descr="reclaim_the_stree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013" y="3887788"/>
            <a:ext cx="43815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12" descr="rtnl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4125" y="4283075"/>
            <a:ext cx="3471863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16" descr="about-resrouces-infographi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2500" y="420688"/>
            <a:ext cx="36195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18" descr="397265_439687112735774_674205506_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64125" y="231775"/>
            <a:ext cx="3838575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6" descr="114542181_dfgh_344799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10" descr="child-activist-malala-yousafzai-injured-in-swat-firing-1349773294-89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25913"/>
            <a:ext cx="3643313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>
                <a:solidFill>
                  <a:srgbClr val="FF0000"/>
                </a:solidFill>
              </a:rPr>
              <a:t>Everyday feminism</a:t>
            </a:r>
            <a:br>
              <a:rPr lang="en-US" sz="4000" b="1" smtClean="0">
                <a:solidFill>
                  <a:srgbClr val="FF0000"/>
                </a:solidFill>
              </a:rPr>
            </a:br>
            <a:r>
              <a:rPr lang="en-US" sz="4000" b="1" smtClean="0">
                <a:solidFill>
                  <a:srgbClr val="FF0000"/>
                </a:solidFill>
              </a:rPr>
              <a:t> for everyday sexism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211138" y="5729288"/>
            <a:ext cx="4868862" cy="857250"/>
          </a:xfrm>
          <a:ln w="38100">
            <a:solidFill>
              <a:schemeClr val="accent1"/>
            </a:solidFill>
          </a:ln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000" b="1" smtClean="0">
                <a:solidFill>
                  <a:srgbClr val="FF0000"/>
                </a:solidFill>
              </a:rPr>
              <a:t>http://weareequals.org/blog/the-rise-of-everyday-feminism/</a:t>
            </a: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5427663" y="5907088"/>
            <a:ext cx="3259137" cy="67945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GB" b="1">
                <a:solidFill>
                  <a:srgbClr val="FF0000"/>
                </a:solidFill>
              </a:rPr>
              <a:t>http://www.everydaysexism.com/</a:t>
            </a:r>
          </a:p>
        </p:txBody>
      </p:sp>
      <p:pic>
        <p:nvPicPr>
          <p:cNvPr id="32772" name="Picture 6" descr="medium_topshopman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4538" y="1728788"/>
            <a:ext cx="5246687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ctangle 8"/>
          <p:cNvSpPr>
            <a:spLocks noChangeArrowheads="1"/>
          </p:cNvSpPr>
          <p:nvPr/>
        </p:nvSpPr>
        <p:spPr bwMode="auto">
          <a:xfrm>
            <a:off x="1712913" y="4787900"/>
            <a:ext cx="6311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GB" b="1"/>
              <a:t>http://www.guardian.co.uk/commentisfree/2011/sep/15/topman-tshirts-misogyny-commonplace-mundane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33795" name="Picture 3" descr="BARBIE_RENAISSANCE_by_gartier.jpg"/>
          <p:cNvPicPr>
            <a:picLocks noChangeAspect="1"/>
          </p:cNvPicPr>
          <p:nvPr/>
        </p:nvPicPr>
        <p:blipFill>
          <a:blip r:embed="rId2">
            <a:lum contrast="4000"/>
          </a:blip>
          <a:srcRect/>
          <a:stretch>
            <a:fillRect/>
          </a:stretch>
        </p:blipFill>
        <p:spPr bwMode="auto">
          <a:xfrm>
            <a:off x="-566738" y="973138"/>
            <a:ext cx="10247313" cy="7242175"/>
          </a:xfrm>
          <a:prstGeom prst="rect">
            <a:avLst/>
          </a:prstGeom>
          <a:solidFill>
            <a:schemeClr val="accent1">
              <a:alpha val="27843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0" y="-203200"/>
            <a:ext cx="91440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GB" sz="7200" b="1">
                <a:solidFill>
                  <a:srgbClr val="FF0000"/>
                </a:solidFill>
                <a:latin typeface="Abadi MT Condensed Extra Bold"/>
              </a:rPr>
              <a:t>Getting started </a:t>
            </a:r>
            <a:r>
              <a:rPr lang="en-GB" sz="7200" b="1">
                <a:solidFill>
                  <a:srgbClr val="FF0000"/>
                </a:solidFill>
              </a:rPr>
              <a:t>…</a:t>
            </a:r>
            <a:r>
              <a:rPr lang="en-GB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rgbClr val="FF0000"/>
                </a:solidFill>
              </a:rPr>
              <a:t>Gender and Education Association</a:t>
            </a:r>
            <a:r>
              <a:rPr lang="en-US" smtClean="0">
                <a:solidFill>
                  <a:srgbClr val="FF0000"/>
                </a:solidFill>
              </a:rPr>
              <a:t/>
            </a:r>
            <a:br>
              <a:rPr lang="en-US" smtClean="0">
                <a:solidFill>
                  <a:srgbClr val="FF0000"/>
                </a:solidFill>
              </a:rPr>
            </a:br>
            <a:r>
              <a:rPr lang="en-US" sz="2400" smtClean="0"/>
              <a:t>http://www.genderandeducation.com/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17638"/>
            <a:ext cx="4238625" cy="531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6" descr="CGE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5825" y="1417638"/>
            <a:ext cx="3736975" cy="531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rgbClr val="FF0000"/>
                </a:solidFill>
              </a:rPr>
              <a:t>The Astell Project</a:t>
            </a:r>
            <a:br>
              <a:rPr lang="en-US" b="1" smtClean="0">
                <a:solidFill>
                  <a:srgbClr val="FF0000"/>
                </a:solidFill>
              </a:rPr>
            </a:br>
            <a:r>
              <a:rPr lang="en-US" sz="2400" b="1" smtClean="0"/>
              <a:t>http://www.astellproject.org.uk/</a:t>
            </a:r>
          </a:p>
        </p:txBody>
      </p:sp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8688" y="1606550"/>
            <a:ext cx="5086350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457200" y="-39688"/>
            <a:ext cx="8229600" cy="1143001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0000"/>
                </a:solidFill>
              </a:rPr>
              <a:t>The Miss G Project</a:t>
            </a:r>
            <a:br>
              <a:rPr lang="en-US" b="1" smtClean="0">
                <a:solidFill>
                  <a:srgbClr val="FF0000"/>
                </a:solidFill>
              </a:rPr>
            </a:br>
            <a:r>
              <a:rPr lang="en-US" sz="2400" smtClean="0"/>
              <a:t>http://www.themissgproject.org/teachers/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0350" y="1103313"/>
            <a:ext cx="6370638" cy="575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Feminist Frequency</a:t>
            </a:r>
            <a:br>
              <a:rPr lang="en-US" b="1" smtClean="0">
                <a:solidFill>
                  <a:srgbClr val="FF0000"/>
                </a:solidFill>
              </a:rPr>
            </a:br>
            <a:r>
              <a:rPr lang="en-GB" sz="2400" b="1" smtClean="0"/>
              <a:t>http://www.feministfrequency.com/</a:t>
            </a:r>
          </a:p>
        </p:txBody>
      </p:sp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2638" y="1625600"/>
            <a:ext cx="5102225" cy="49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3">
            <a:lumMod val="40000"/>
            <a:lumOff val="60000"/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Content Placeholder 3" descr="global-feminism.gif"/>
          <p:cNvPicPr>
            <a:picLocks noGrp="1" noChangeAspect="1"/>
          </p:cNvPicPr>
          <p:nvPr>
            <p:ph idx="1"/>
          </p:nvPr>
        </p:nvPicPr>
        <p:blipFill>
          <a:blip r:embed="rId2"/>
          <a:srcRect l="-24710" r="-24710"/>
          <a:stretch>
            <a:fillRect/>
          </a:stretch>
        </p:blipFill>
        <p:spPr>
          <a:xfrm>
            <a:off x="965200" y="1147763"/>
            <a:ext cx="7346950" cy="4745037"/>
          </a:xfrm>
        </p:spPr>
      </p:pic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2336800" y="6143625"/>
            <a:ext cx="6626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400" b="1">
                <a:solidFill>
                  <a:srgbClr val="800080"/>
                </a:solidFill>
                <a:latin typeface="Abadi MT Condensed Extra Bold"/>
                <a:ea typeface="Abadi MT Condensed Extra Bold"/>
                <a:cs typeface="Abadi MT Condensed Extra Bold"/>
              </a:rPr>
              <a:t>http://www.feminist.org/global/index.asp</a:t>
            </a: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457200" y="454025"/>
            <a:ext cx="4579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800080"/>
                </a:solidFill>
                <a:latin typeface="Abadi MT Condensed Extra Bold"/>
                <a:ea typeface="Abadi MT Condensed Extra Bold"/>
                <a:cs typeface="Abadi MT Condensed Extra Bold"/>
              </a:rPr>
              <a:t>http://www.womankind.org.uk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rgbClr val="FF0000"/>
                </a:solidFill>
              </a:rPr>
              <a:t>Feminist teacher</a:t>
            </a:r>
            <a:br>
              <a:rPr lang="en-US" b="1" smtClean="0">
                <a:solidFill>
                  <a:srgbClr val="FF0000"/>
                </a:solidFill>
              </a:rPr>
            </a:br>
            <a:r>
              <a:rPr lang="en-US" sz="2400" b="1" smtClean="0"/>
              <a:t>http://feministteacher.com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457200" y="1876425"/>
            <a:ext cx="8229600" cy="4525963"/>
          </a:xfrm>
        </p:spPr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1417638"/>
            <a:ext cx="604837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3" descr="BARBIE_RENAISSANCE_by_gartier.jpg"/>
          <p:cNvPicPr>
            <a:picLocks noChangeAspect="1"/>
          </p:cNvPicPr>
          <p:nvPr/>
        </p:nvPicPr>
        <p:blipFill>
          <a:blip r:embed="rId2">
            <a:lum contrast="4000"/>
          </a:blip>
          <a:srcRect/>
          <a:stretch>
            <a:fillRect/>
          </a:stretch>
        </p:blipFill>
        <p:spPr bwMode="auto">
          <a:xfrm>
            <a:off x="-1295400" y="-231775"/>
            <a:ext cx="5838825" cy="7289800"/>
          </a:xfrm>
          <a:prstGeom prst="rect">
            <a:avLst/>
          </a:prstGeom>
          <a:solidFill>
            <a:schemeClr val="accent1">
              <a:alpha val="27843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9938" name="Text Box 5"/>
          <p:cNvSpPr txBox="1">
            <a:spLocks noChangeArrowheads="1"/>
          </p:cNvSpPr>
          <p:nvPr/>
        </p:nvSpPr>
        <p:spPr bwMode="auto">
          <a:xfrm>
            <a:off x="4803775" y="668338"/>
            <a:ext cx="3846513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GB" sz="2400">
                <a:solidFill>
                  <a:srgbClr val="FF0000"/>
                </a:solidFill>
                <a:latin typeface="Abadi MT Condensed Extra Bold"/>
              </a:rPr>
              <a:t>What would be your bill of rights? And could the boys join in to create it?</a:t>
            </a:r>
          </a:p>
          <a:p>
            <a:pPr defTabSz="914400"/>
            <a:endParaRPr lang="en-GB" sz="2400">
              <a:solidFill>
                <a:srgbClr val="FF0000"/>
              </a:solidFill>
              <a:latin typeface="Abadi MT Condensed Extra Bold"/>
            </a:endParaRPr>
          </a:p>
          <a:p>
            <a:pPr defTabSz="914400"/>
            <a:r>
              <a:rPr lang="en-GB" sz="2400">
                <a:solidFill>
                  <a:srgbClr val="FF0000"/>
                </a:solidFill>
                <a:latin typeface="Abadi MT Condensed Extra Bold"/>
              </a:rPr>
              <a:t>What would your facebook campaign be?</a:t>
            </a:r>
          </a:p>
          <a:p>
            <a:pPr defTabSz="914400"/>
            <a:endParaRPr lang="en-GB" sz="2400">
              <a:solidFill>
                <a:srgbClr val="FF0000"/>
              </a:solidFill>
              <a:latin typeface="Abadi MT Condensed Extra Bold"/>
            </a:endParaRPr>
          </a:p>
          <a:p>
            <a:pPr defTabSz="914400"/>
            <a:r>
              <a:rPr lang="en-GB" sz="2400">
                <a:solidFill>
                  <a:srgbClr val="FF0000"/>
                </a:solidFill>
                <a:latin typeface="Abadi MT Condensed Extra Bold"/>
              </a:rPr>
              <a:t>What kinds of small or big protests would you like to get involved in, or create for yourselves?</a:t>
            </a:r>
          </a:p>
          <a:p>
            <a:pPr defTabSz="914400"/>
            <a:endParaRPr lang="en-GB" sz="2400">
              <a:solidFill>
                <a:srgbClr val="FF0000"/>
              </a:solidFill>
              <a:latin typeface="Abadi MT Condensed Extra Bold"/>
            </a:endParaRPr>
          </a:p>
          <a:p>
            <a:pPr defTabSz="914400"/>
            <a:r>
              <a:rPr lang="en-GB" sz="2400">
                <a:solidFill>
                  <a:srgbClr val="FF0000"/>
                </a:solidFill>
                <a:latin typeface="Abadi MT Condensed Extra Bold"/>
              </a:rPr>
              <a:t>How might you get started?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Content Placeholder 4" descr="blog-ed-spark-crop-600x36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913" r="-5913"/>
          <a:stretch>
            <a:fillRect/>
          </a:stretch>
        </p:blipFill>
        <p:spPr>
          <a:xfrm>
            <a:off x="793750" y="4773613"/>
            <a:ext cx="5697538" cy="2084387"/>
          </a:xfrm>
        </p:spPr>
      </p:pic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2278063" y="5894388"/>
            <a:ext cx="6865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000" b="1">
                <a:solidFill>
                  <a:srgbClr val="800080"/>
                </a:solidFill>
                <a:latin typeface="Abadi MT Condensed Extra Bold"/>
                <a:ea typeface="Abadi MT Condensed Extra Bold"/>
                <a:cs typeface="Abadi MT Condensed Extra Bold"/>
              </a:rPr>
              <a:t>http://www.sparksummit.com/</a:t>
            </a:r>
          </a:p>
        </p:txBody>
      </p:sp>
      <p:pic>
        <p:nvPicPr>
          <p:cNvPr id="21508" name="Picture 5" descr="enhanced-buzz-26167-1342032839-1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9350" y="274638"/>
            <a:ext cx="7159625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57150" y="6126163"/>
            <a:ext cx="861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400">
                <a:solidFill>
                  <a:srgbClr val="800080"/>
                </a:solidFill>
                <a:latin typeface="Abadi MT Condensed Extra Bold"/>
                <a:ea typeface="Abadi MT Condensed Extra Bold"/>
                <a:cs typeface="Abadi MT Condensed Extra Bold"/>
              </a:rPr>
              <a:t>BECOME A MEMBER …. https://www.girlsinc-online.org/</a:t>
            </a:r>
          </a:p>
        </p:txBody>
      </p:sp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206375" y="261938"/>
            <a:ext cx="70278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800080"/>
                </a:solidFill>
                <a:latin typeface="Abadi MT Condensed Extra Bold"/>
                <a:ea typeface="Abadi MT Condensed Extra Bold"/>
                <a:cs typeface="Abadi MT Condensed Extra Bold"/>
              </a:rPr>
              <a:t>FIND OUT ALL ABOUT THEM … http://www.girlsinc.org/</a:t>
            </a:r>
            <a:endParaRPr lang="en-US" sz="2400">
              <a:latin typeface="Calibri" pitchFamily="34" charset="0"/>
            </a:endParaRPr>
          </a:p>
        </p:txBody>
      </p:sp>
      <p:pic>
        <p:nvPicPr>
          <p:cNvPr id="22532" name="Picture 5" descr="girls in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79825" y="4956175"/>
            <a:ext cx="4992688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6" descr="girls inc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750" y="1349375"/>
            <a:ext cx="194468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7" descr="trans_Girls_Inc_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6775" y="1014413"/>
            <a:ext cx="3409950" cy="340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8" descr="dear_world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16725" y="723900"/>
            <a:ext cx="2030413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9" descr="dear world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1775" y="3613150"/>
            <a:ext cx="31750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-1077913" y="6172200"/>
            <a:ext cx="10221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400">
                <a:solidFill>
                  <a:srgbClr val="800080"/>
                </a:solidFill>
                <a:latin typeface="Abadi MT Condensed Extra Bold"/>
                <a:ea typeface="Abadi MT Condensed Extra Bold"/>
                <a:cs typeface="Abadi MT Condensed Extra Bold"/>
              </a:rPr>
              <a:t>For events, resources and links visit http://www.feministwebs.com/</a:t>
            </a:r>
          </a:p>
        </p:txBody>
      </p:sp>
      <p:pic>
        <p:nvPicPr>
          <p:cNvPr id="23555" name="Picture 5" descr="Feminist_Websbook cov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85750"/>
            <a:ext cx="3894138" cy="584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6" descr="feminist webs wall displa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1563" y="285750"/>
            <a:ext cx="3709987" cy="296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7" descr="feminist webs postcar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5225" y="3549650"/>
            <a:ext cx="3616325" cy="257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trans_Girls_Inc_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838" y="1878013"/>
            <a:ext cx="340995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2452688" y="211138"/>
            <a:ext cx="645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rgbClr val="800080"/>
                </a:solidFill>
                <a:latin typeface="Abadi MT Condensed Extra Bold"/>
                <a:ea typeface="Abadi MT Condensed Extra Bold"/>
                <a:cs typeface="Abadi MT Condensed Extra Bold"/>
              </a:rPr>
              <a:t>GIRLS inc. BILL OF RIGHTS</a:t>
            </a:r>
          </a:p>
        </p:txBody>
      </p:sp>
      <p:sp>
        <p:nvSpPr>
          <p:cNvPr id="24580" name="TextBox 6"/>
          <p:cNvSpPr txBox="1">
            <a:spLocks noChangeArrowheads="1"/>
          </p:cNvSpPr>
          <p:nvPr/>
        </p:nvSpPr>
        <p:spPr bwMode="auto">
          <a:xfrm>
            <a:off x="4014788" y="1073150"/>
            <a:ext cx="4665662" cy="531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buFont typeface="Arial" charset="0"/>
              <a:buChar char="•"/>
            </a:pPr>
            <a:r>
              <a:rPr lang="en-US" b="1">
                <a:solidFill>
                  <a:srgbClr val="262626"/>
                </a:solidFill>
                <a:latin typeface="Abadi MT Condensed Extra Bold"/>
                <a:ea typeface="Abadi MT Condensed Extra Bold"/>
                <a:cs typeface="Abadi MT Condensed Extra Bold"/>
              </a:rPr>
              <a:t>Girls have the right to be themselves and to resist gender stereotypes</a:t>
            </a:r>
          </a:p>
          <a:p>
            <a:pPr algn="r">
              <a:buFont typeface="Arial" charset="0"/>
              <a:buChar char="•"/>
            </a:pPr>
            <a:endParaRPr lang="en-US" b="1">
              <a:solidFill>
                <a:srgbClr val="262626"/>
              </a:solidFill>
              <a:latin typeface="Abadi MT Condensed Extra Bold"/>
              <a:ea typeface="Abadi MT Condensed Extra Bold"/>
              <a:cs typeface="Abadi MT Condensed Extra Bold"/>
            </a:endParaRPr>
          </a:p>
          <a:p>
            <a:pPr algn="r">
              <a:buFont typeface="Arial" charset="0"/>
              <a:buChar char="•"/>
            </a:pPr>
            <a:r>
              <a:rPr lang="en-US" b="1">
                <a:solidFill>
                  <a:srgbClr val="262626"/>
                </a:solidFill>
                <a:latin typeface="Abadi MT Condensed Extra Bold"/>
                <a:ea typeface="Abadi MT Condensed Extra Bold"/>
                <a:cs typeface="Abadi MT Condensed Extra Bold"/>
              </a:rPr>
              <a:t>Girls have the right to express themselves with originality and enthusiasm</a:t>
            </a:r>
          </a:p>
          <a:p>
            <a:pPr algn="r">
              <a:buFont typeface="Arial" charset="0"/>
              <a:buChar char="•"/>
            </a:pPr>
            <a:endParaRPr lang="en-US" b="1">
              <a:solidFill>
                <a:srgbClr val="262626"/>
              </a:solidFill>
              <a:latin typeface="Abadi MT Condensed Extra Bold"/>
              <a:ea typeface="Abadi MT Condensed Extra Bold"/>
              <a:cs typeface="Abadi MT Condensed Extra Bold"/>
            </a:endParaRPr>
          </a:p>
          <a:p>
            <a:pPr algn="r">
              <a:buFont typeface="Arial" charset="0"/>
              <a:buChar char="•"/>
            </a:pPr>
            <a:r>
              <a:rPr lang="en-US" b="1">
                <a:solidFill>
                  <a:srgbClr val="262626"/>
                </a:solidFill>
                <a:latin typeface="Abadi MT Condensed Extra Bold"/>
                <a:ea typeface="Abadi MT Condensed Extra Bold"/>
                <a:cs typeface="Abadi MT Condensed Extra Bold"/>
              </a:rPr>
              <a:t>Girls have the right to take risks, to strive freely and to take pride in success</a:t>
            </a:r>
          </a:p>
          <a:p>
            <a:pPr algn="r">
              <a:buFont typeface="Arial" charset="0"/>
              <a:buChar char="•"/>
            </a:pPr>
            <a:endParaRPr lang="en-US" b="1">
              <a:solidFill>
                <a:srgbClr val="262626"/>
              </a:solidFill>
              <a:latin typeface="Abadi MT Condensed Extra Bold"/>
              <a:ea typeface="Abadi MT Condensed Extra Bold"/>
              <a:cs typeface="Abadi MT Condensed Extra Bold"/>
            </a:endParaRPr>
          </a:p>
          <a:p>
            <a:pPr algn="r">
              <a:buFont typeface="Arial" charset="0"/>
              <a:buChar char="•"/>
            </a:pPr>
            <a:r>
              <a:rPr lang="en-US" b="1">
                <a:solidFill>
                  <a:srgbClr val="262626"/>
                </a:solidFill>
                <a:latin typeface="Abadi MT Condensed Extra Bold"/>
                <a:ea typeface="Abadi MT Condensed Extra Bold"/>
                <a:cs typeface="Abadi MT Condensed Extra Bold"/>
              </a:rPr>
              <a:t>Girls have the right to accept and appreciate their bodies</a:t>
            </a:r>
          </a:p>
          <a:p>
            <a:pPr algn="r">
              <a:buFont typeface="Arial" charset="0"/>
              <a:buChar char="•"/>
            </a:pPr>
            <a:endParaRPr lang="en-US" b="1">
              <a:solidFill>
                <a:srgbClr val="262626"/>
              </a:solidFill>
              <a:latin typeface="Abadi MT Condensed Extra Bold"/>
              <a:ea typeface="Abadi MT Condensed Extra Bold"/>
              <a:cs typeface="Abadi MT Condensed Extra Bold"/>
            </a:endParaRPr>
          </a:p>
          <a:p>
            <a:pPr algn="r">
              <a:buFont typeface="Arial" charset="0"/>
              <a:buChar char="•"/>
            </a:pPr>
            <a:r>
              <a:rPr lang="en-US" b="1">
                <a:solidFill>
                  <a:srgbClr val="262626"/>
                </a:solidFill>
                <a:latin typeface="Abadi MT Condensed Extra Bold"/>
                <a:ea typeface="Abadi MT Condensed Extra Bold"/>
                <a:cs typeface="Abadi MT Condensed Extra Bold"/>
              </a:rPr>
              <a:t>Girls have the right to be confident in themselves and to be safe in the world</a:t>
            </a:r>
          </a:p>
          <a:p>
            <a:pPr algn="r">
              <a:buFont typeface="Arial" charset="0"/>
              <a:buChar char="•"/>
            </a:pPr>
            <a:endParaRPr lang="en-US" b="1">
              <a:solidFill>
                <a:srgbClr val="262626"/>
              </a:solidFill>
              <a:latin typeface="Abadi MT Condensed Extra Bold"/>
              <a:ea typeface="Abadi MT Condensed Extra Bold"/>
              <a:cs typeface="Abadi MT Condensed Extra Bold"/>
            </a:endParaRPr>
          </a:p>
          <a:p>
            <a:pPr algn="r">
              <a:buFont typeface="Arial" charset="0"/>
              <a:buChar char="•"/>
            </a:pPr>
            <a:r>
              <a:rPr lang="en-US" b="1">
                <a:solidFill>
                  <a:srgbClr val="262626"/>
                </a:solidFill>
                <a:latin typeface="Abadi MT Condensed Extra Bold"/>
                <a:ea typeface="Abadi MT Condensed Extra Bold"/>
                <a:cs typeface="Abadi MT Condensed Extra Bold"/>
              </a:rPr>
              <a:t>Girls have the right to prepare for interesting work and economic independence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3"/>
          <p:cNvSpPr txBox="1">
            <a:spLocks noChangeArrowheads="1"/>
          </p:cNvSpPr>
          <p:nvPr/>
        </p:nvSpPr>
        <p:spPr bwMode="auto">
          <a:xfrm>
            <a:off x="303213" y="6446838"/>
            <a:ext cx="92440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800080"/>
                </a:solidFill>
                <a:latin typeface="Abadi MT Condensed Extra Bold"/>
                <a:ea typeface="Abadi MT Condensed Extra Bold"/>
                <a:cs typeface="Abadi MT Condensed Extra Bold"/>
              </a:rPr>
              <a:t>http://www.change.org/en-CA/petitions/teen-vogue-give-us-images-of-real-girls</a:t>
            </a:r>
          </a:p>
        </p:txBody>
      </p:sp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303213" y="344488"/>
            <a:ext cx="8642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800080"/>
                </a:solidFill>
                <a:latin typeface="Abadi MT Condensed Extra Bold"/>
                <a:ea typeface="Abadi MT Condensed Extra Bold"/>
                <a:cs typeface="Abadi MT Condensed Extra Bold"/>
              </a:rPr>
              <a:t>Take a look at this transformation!! </a:t>
            </a:r>
            <a:r>
              <a:rPr lang="en-US" sz="1600">
                <a:solidFill>
                  <a:srgbClr val="800080"/>
                </a:solidFill>
                <a:latin typeface="Abadi MT Condensed Extra Bold"/>
                <a:ea typeface="Abadi MT Condensed Extra Bold"/>
                <a:cs typeface="Abadi MT Condensed Extra Bold"/>
              </a:rPr>
              <a:t>http://news.yahoo.com/9-astounding-photoshop-transformations-videos-181157995.html</a:t>
            </a:r>
          </a:p>
        </p:txBody>
      </p:sp>
      <p:pic>
        <p:nvPicPr>
          <p:cNvPr id="25604" name="Picture 6" descr="miranda-cosgrove-teen-vogue-july-cov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19838" y="1884363"/>
            <a:ext cx="262572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7" descr="j17 peace treat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3188" y="4778375"/>
            <a:ext cx="38608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8" descr="JuliaBluhm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250" y="1274763"/>
            <a:ext cx="5367338" cy="322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26627" name="Content Placeholder 3" descr="miss_rep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4265" r="-24265"/>
          <a:stretch>
            <a:fillRect/>
          </a:stretch>
        </p:blipFill>
        <p:spPr>
          <a:xfrm>
            <a:off x="0" y="274638"/>
            <a:ext cx="9398000" cy="5773737"/>
          </a:xfrm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457200" y="6364288"/>
            <a:ext cx="8229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400">
                <a:solidFill>
                  <a:srgbClr val="FF0000"/>
                </a:solidFill>
                <a:latin typeface="Abadi MT Condensed Extra Bold"/>
                <a:ea typeface="Abadi MT Condensed Extra Bold"/>
                <a:cs typeface="Abadi MT Condensed Extra Bold"/>
              </a:rPr>
              <a:t>http://www.missrepresentation.org/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/>
          </a:p>
        </p:txBody>
      </p:sp>
      <p:pic>
        <p:nvPicPr>
          <p:cNvPr id="27652" name="Picture 3" descr="BARBIE_RENAISSANCE_by_gartier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-476250" y="-44450"/>
            <a:ext cx="10009188" cy="7289800"/>
          </a:xfrm>
          <a:prstGeom prst="rect">
            <a:avLst/>
          </a:prstGeom>
          <a:solidFill>
            <a:schemeClr val="accent1">
              <a:alpha val="27843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7653" name="TextBox 7"/>
          <p:cNvSpPr txBox="1">
            <a:spLocks noChangeArrowheads="1"/>
          </p:cNvSpPr>
          <p:nvPr/>
        </p:nvSpPr>
        <p:spPr bwMode="auto">
          <a:xfrm>
            <a:off x="685800" y="2520950"/>
            <a:ext cx="4168775" cy="17780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Guerrilla Girls@guerrillagirls</a:t>
            </a:r>
          </a:p>
          <a:p>
            <a:r>
              <a:rPr lang="en-US" b="1" i="1">
                <a:latin typeface="Calibri" pitchFamily="34" charset="0"/>
              </a:rPr>
              <a:t>GUERRILLA GIRLS, The one and only group of feminist activists and artists. Reinventing the f word -- feminism. </a:t>
            </a:r>
            <a:r>
              <a:rPr lang="en-US" b="1" i="1">
                <a:latin typeface="Calibri" pitchFamily="34" charset="0"/>
                <a:hlinkClick r:id="rId3"/>
              </a:rPr>
              <a:t>#guerrillagirlsNew York and everywhere · </a:t>
            </a:r>
            <a:r>
              <a:rPr lang="en-US" b="1" i="1">
                <a:latin typeface="Calibri" pitchFamily="34" charset="0"/>
                <a:hlinkClick r:id="rId4"/>
              </a:rPr>
              <a:t>http://www.guerrillagirls.com/</a:t>
            </a:r>
            <a:endParaRPr lang="en-US">
              <a:latin typeface="Calibri" pitchFamily="34" charset="0"/>
            </a:endParaRPr>
          </a:p>
        </p:txBody>
      </p:sp>
      <p:sp>
        <p:nvSpPr>
          <p:cNvPr id="27654" name="TextBox 9"/>
          <p:cNvSpPr txBox="1">
            <a:spLocks noChangeArrowheads="1"/>
          </p:cNvSpPr>
          <p:nvPr/>
        </p:nvSpPr>
        <p:spPr bwMode="auto">
          <a:xfrm>
            <a:off x="5094288" y="4775200"/>
            <a:ext cx="3824287" cy="17780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The FBomb@the_fbomb</a:t>
            </a:r>
            <a:r>
              <a:rPr lang="en-US" b="1" i="1">
                <a:latin typeface="Calibri" pitchFamily="34" charset="0"/>
              </a:rPr>
              <a:t>Badass teenage feminists who give a sh*t unite! Founder/Editor Julie Zeilinger (</a:t>
            </a:r>
            <a:r>
              <a:rPr lang="en-US" b="1" i="1">
                <a:latin typeface="Calibri" pitchFamily="34" charset="0"/>
                <a:hlinkClick r:id="rId5"/>
              </a:rPr>
              <a:t>@juliezeilinger) tweets the posts that teens from all over the world write.· </a:t>
            </a:r>
            <a:r>
              <a:rPr lang="en-US" b="1" i="1">
                <a:latin typeface="Calibri" pitchFamily="34" charset="0"/>
                <a:hlinkClick r:id="rId6"/>
              </a:rPr>
              <a:t>http://thefbomb.org</a:t>
            </a:r>
            <a:endParaRPr lang="en-US">
              <a:latin typeface="Calibri" pitchFamily="34" charset="0"/>
            </a:endParaRPr>
          </a:p>
        </p:txBody>
      </p:sp>
      <p:sp>
        <p:nvSpPr>
          <p:cNvPr id="27655" name="TextBox 10"/>
          <p:cNvSpPr txBox="1">
            <a:spLocks noChangeArrowheads="1"/>
          </p:cNvSpPr>
          <p:nvPr/>
        </p:nvSpPr>
        <p:spPr bwMode="auto">
          <a:xfrm>
            <a:off x="5381625" y="901700"/>
            <a:ext cx="3536950" cy="122872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The F-Word@thefworduk</a:t>
            </a:r>
            <a:r>
              <a:rPr lang="en-US" b="1" i="1">
                <a:latin typeface="Calibri" pitchFamily="34" charset="0"/>
              </a:rPr>
              <a:t>The twitter account for The F-Word feminist website.UK · </a:t>
            </a:r>
            <a:r>
              <a:rPr lang="en-US" b="1" i="1">
                <a:latin typeface="Calibri" pitchFamily="34" charset="0"/>
                <a:hlinkClick r:id="rId7"/>
              </a:rPr>
              <a:t>http://www.thefword.org.uk/</a:t>
            </a:r>
            <a:endParaRPr lang="en-US">
              <a:latin typeface="Calibri" pitchFamily="34" charset="0"/>
            </a:endParaRPr>
          </a:p>
        </p:txBody>
      </p:sp>
      <p:pic>
        <p:nvPicPr>
          <p:cNvPr id="27656" name="Picture 10" descr="f-word-logo-on-white-with-gremlin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546100"/>
            <a:ext cx="5246688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14" descr="gerilla+girl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84825" y="2520950"/>
            <a:ext cx="2873375" cy="1781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8" name="Picture 16" descr="fbomb-071409-main-395x22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5500" y="4722813"/>
            <a:ext cx="3886200" cy="18303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2847</TotalTime>
  <Words>329</Words>
  <Application>Microsoft Office PowerPoint</Application>
  <PresentationFormat>On-screen Show (4:3)</PresentationFormat>
  <Paragraphs>48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Theme</vt:lpstr>
      <vt:lpstr>1_Office Theme</vt:lpstr>
      <vt:lpstr>2_Office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Everyday feminism  for everyday sexism</vt:lpstr>
      <vt:lpstr>Slide 15</vt:lpstr>
      <vt:lpstr>Gender and Education Association http://www.genderandeducation.com/</vt:lpstr>
      <vt:lpstr>The Astell Project http://www.astellproject.org.uk/</vt:lpstr>
      <vt:lpstr>The Miss G Project http://www.themissgproject.org/teachers/</vt:lpstr>
      <vt:lpstr>Feminist Frequency http://www.feministfrequency.com/</vt:lpstr>
      <vt:lpstr>Feminist teacher http://feministteacher.com</vt:lpstr>
      <vt:lpstr>Slide 21</vt:lpstr>
    </vt:vector>
  </TitlesOfParts>
  <Company>Cardiff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Emma Renold</dc:creator>
  <cp:lastModifiedBy>Emma Rawdon</cp:lastModifiedBy>
  <cp:revision>13</cp:revision>
  <dcterms:created xsi:type="dcterms:W3CDTF">2012-10-16T22:05:36Z</dcterms:created>
  <dcterms:modified xsi:type="dcterms:W3CDTF">2012-10-26T19:06:10Z</dcterms:modified>
</cp:coreProperties>
</file>